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57" r:id="rId4"/>
    <p:sldId id="274" r:id="rId5"/>
    <p:sldId id="258" r:id="rId6"/>
    <p:sldId id="273" r:id="rId7"/>
    <p:sldId id="272" r:id="rId8"/>
    <p:sldId id="259" r:id="rId9"/>
    <p:sldId id="275" r:id="rId10"/>
    <p:sldId id="277" r:id="rId11"/>
    <p:sldId id="276" r:id="rId12"/>
    <p:sldId id="293" r:id="rId13"/>
    <p:sldId id="263" r:id="rId14"/>
    <p:sldId id="278" r:id="rId15"/>
    <p:sldId id="279" r:id="rId16"/>
    <p:sldId id="281" r:id="rId17"/>
    <p:sldId id="260" r:id="rId18"/>
    <p:sldId id="296" r:id="rId19"/>
    <p:sldId id="283" r:id="rId20"/>
    <p:sldId id="297" r:id="rId21"/>
    <p:sldId id="265" r:id="rId22"/>
    <p:sldId id="280" r:id="rId23"/>
    <p:sldId id="284" r:id="rId24"/>
    <p:sldId id="295" r:id="rId25"/>
    <p:sldId id="285" r:id="rId26"/>
    <p:sldId id="306" r:id="rId27"/>
    <p:sldId id="286" r:id="rId28"/>
    <p:sldId id="299" r:id="rId29"/>
    <p:sldId id="300" r:id="rId30"/>
    <p:sldId id="268" r:id="rId31"/>
    <p:sldId id="287" r:id="rId32"/>
    <p:sldId id="288" r:id="rId33"/>
    <p:sldId id="270" r:id="rId34"/>
    <p:sldId id="289" r:id="rId35"/>
    <p:sldId id="305" r:id="rId36"/>
    <p:sldId id="269" r:id="rId37"/>
    <p:sldId id="301" r:id="rId38"/>
    <p:sldId id="298" r:id="rId39"/>
    <p:sldId id="302" r:id="rId40"/>
    <p:sldId id="303" r:id="rId41"/>
    <p:sldId id="304" r:id="rId4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53" autoAdjust="0"/>
    <p:restoredTop sz="94660"/>
  </p:normalViewPr>
  <p:slideViewPr>
    <p:cSldViewPr>
      <p:cViewPr varScale="1">
        <p:scale>
          <a:sx n="69" d="100"/>
          <a:sy n="69" d="100"/>
        </p:scale>
        <p:origin x="-144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205E11-1B15-454E-8DFD-D61662D0C3DE}" type="datetimeFigureOut">
              <a:rPr lang="ru-RU"/>
              <a:pPr>
                <a:defRPr/>
              </a:pPr>
              <a:t>19.08.2022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C87613-7EAE-4897-BC14-B0855689AE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951A7E-A0DC-4A01-B33C-681420685C6E}" type="datetimeFigureOut">
              <a:rPr lang="ru-RU"/>
              <a:pPr>
                <a:defRPr/>
              </a:pPr>
              <a:t>19.08.2022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409516-5525-4AD9-B6A0-6777F30B8C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B795DF-8963-4B9F-970D-713432FA9484}" type="datetimeFigureOut">
              <a:rPr lang="ru-RU"/>
              <a:pPr>
                <a:defRPr/>
              </a:pPr>
              <a:t>19.08.2022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242559-506F-4EE0-A5ED-95FBF96612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678903-B37F-4D35-AC3A-5F986DCE732E}" type="datetimeFigureOut">
              <a:rPr lang="ru-RU"/>
              <a:pPr>
                <a:defRPr/>
              </a:pPr>
              <a:t>19.08.2022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3E0F6D-47B7-4F1C-8234-F60BE64ED3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69DFE-A24B-4637-8BD5-59C3B4589D88}" type="datetimeFigureOut">
              <a:rPr lang="ru-RU"/>
              <a:pPr>
                <a:defRPr/>
              </a:pPr>
              <a:t>19.08.2022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C336D2-C592-4996-A3BC-FC07CC0153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1F396-96F4-48CA-A924-2789E997AA29}" type="datetimeFigureOut">
              <a:rPr lang="ru-RU"/>
              <a:pPr>
                <a:defRPr/>
              </a:pPr>
              <a:t>19.08.2022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C72791-441D-4E0B-B852-FBADE19272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DA24EF-62E0-47D6-9308-91CF26B67D6B}" type="datetimeFigureOut">
              <a:rPr lang="ru-RU"/>
              <a:pPr>
                <a:defRPr/>
              </a:pPr>
              <a:t>19.08.2022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4BD4D5-90EC-41AE-BDCC-F70C1BB7BB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FF3D78-956A-4617-AB91-351F47EF72D9}" type="datetimeFigureOut">
              <a:rPr lang="ru-RU"/>
              <a:pPr>
                <a:defRPr/>
              </a:pPr>
              <a:t>19.08.2022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E32DBD-BD4B-4BC7-9F9E-360259E618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069284-40B5-4A7F-89DF-CA131CE20D65}" type="datetimeFigureOut">
              <a:rPr lang="ru-RU"/>
              <a:pPr>
                <a:defRPr/>
              </a:pPr>
              <a:t>19.08.2022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5B8CCD-5A10-4889-85FD-7584EA806D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97D1EE-21BF-4A39-886F-44A2B6218849}" type="datetimeFigureOut">
              <a:rPr lang="ru-RU"/>
              <a:pPr>
                <a:defRPr/>
              </a:pPr>
              <a:t>19.08.2022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B258F-33D1-4788-A4D1-6829CFB835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FA121E-7B24-42A6-B7DA-A9B3FBE4446F}" type="datetimeFigureOut">
              <a:rPr lang="ru-RU"/>
              <a:pPr>
                <a:defRPr/>
              </a:pPr>
              <a:t>19.08.2022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BB470-CC82-464A-AB54-8A82334D7A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F289438-37F8-41ED-ADBB-F76F3DE90588}" type="datetimeFigureOut">
              <a:rPr lang="ru-RU"/>
              <a:pPr>
                <a:defRPr/>
              </a:pPr>
              <a:t>19.08.2022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66D00AF-045F-470C-9B47-3E1974378D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emf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6.png"/><Relationship Id="rId4" Type="http://schemas.openxmlformats.org/officeDocument/2006/relationships/image" Target="../media/image7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116013" y="1412875"/>
            <a:ext cx="6840537" cy="1784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228600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i="1" dirty="0">
              <a:solidFill>
                <a:srgbClr val="0066CC"/>
              </a:solidFill>
              <a:latin typeface="+mj-lt"/>
              <a:ea typeface="Times New Roman"/>
              <a:cs typeface="+mn-cs"/>
            </a:endParaRPr>
          </a:p>
          <a:p>
            <a:pPr indent="2286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0000"/>
                </a:solidFill>
                <a:latin typeface="Arial Black" panose="020B0A04020102020204" pitchFamily="34" charset="0"/>
                <a:cs typeface="+mn-cs"/>
              </a:rPr>
              <a:t>Опыт работы : «Использование инновационных технологий в патриотическом воспитании дошкольников»</a:t>
            </a:r>
            <a:endParaRPr lang="en-US" b="1" dirty="0">
              <a:solidFill>
                <a:srgbClr val="FF0000"/>
              </a:solidFill>
              <a:latin typeface="Arial Black" panose="020B0A04020102020204" pitchFamily="34" charset="0"/>
              <a:cs typeface="+mn-cs"/>
            </a:endParaRPr>
          </a:p>
          <a:p>
            <a:pPr indent="228600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i="1" dirty="0">
              <a:solidFill>
                <a:srgbClr val="FF0000"/>
              </a:solidFill>
              <a:latin typeface="Arial Black" panose="020B0A04020102020204" pitchFamily="34" charset="0"/>
              <a:ea typeface="Times New Roman"/>
              <a:cs typeface="+mn-cs"/>
            </a:endParaRPr>
          </a:p>
        </p:txBody>
      </p:sp>
      <p:sp>
        <p:nvSpPr>
          <p:cNvPr id="13315" name="TextBox 4"/>
          <p:cNvSpPr txBox="1">
            <a:spLocks noChangeArrowheads="1"/>
          </p:cNvSpPr>
          <p:nvPr/>
        </p:nvSpPr>
        <p:spPr bwMode="auto">
          <a:xfrm>
            <a:off x="6011863" y="3197225"/>
            <a:ext cx="252095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solidFill>
                  <a:srgbClr val="0066CC"/>
                </a:solidFill>
                <a:latin typeface="Calibri" pitchFamily="34" charset="0"/>
              </a:rPr>
              <a:t>Подготовила воспитатель Лунчева Л.П. </a:t>
            </a:r>
          </a:p>
          <a:p>
            <a:r>
              <a:rPr lang="ru-RU" sz="1600">
                <a:solidFill>
                  <a:srgbClr val="0066CC"/>
                </a:solidFill>
                <a:latin typeface="Calibri" pitchFamily="34" charset="0"/>
              </a:rPr>
              <a:t>первая квалификационная категория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7088" y="1412875"/>
            <a:ext cx="74898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rgbClr val="0066CC"/>
                </a:solidFill>
                <a:latin typeface="+mj-lt"/>
                <a:cs typeface="+mn-cs"/>
              </a:rPr>
              <a:t>Муниципальное бюджетное дошкольное образовательное учреждение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rgbClr val="0066CC"/>
                </a:solidFill>
                <a:latin typeface="+mj-lt"/>
                <a:cs typeface="+mn-cs"/>
              </a:rPr>
              <a:t>МО </a:t>
            </a:r>
            <a:r>
              <a:rPr lang="ru-RU" sz="1600" dirty="0" err="1">
                <a:solidFill>
                  <a:srgbClr val="0066CC"/>
                </a:solidFill>
                <a:latin typeface="+mj-lt"/>
                <a:cs typeface="+mn-cs"/>
              </a:rPr>
              <a:t>Плавский</a:t>
            </a:r>
            <a:r>
              <a:rPr lang="ru-RU" sz="1600" dirty="0">
                <a:solidFill>
                  <a:srgbClr val="0066CC"/>
                </a:solidFill>
                <a:latin typeface="+mj-lt"/>
                <a:cs typeface="+mn-cs"/>
              </a:rPr>
              <a:t> район «Детский сад «Радуга»</a:t>
            </a:r>
          </a:p>
        </p:txBody>
      </p:sp>
      <p:sp>
        <p:nvSpPr>
          <p:cNvPr id="13317" name="TextBox 6"/>
          <p:cNvSpPr txBox="1">
            <a:spLocks noChangeArrowheads="1"/>
          </p:cNvSpPr>
          <p:nvPr/>
        </p:nvSpPr>
        <p:spPr bwMode="auto">
          <a:xfrm>
            <a:off x="2700338" y="6261100"/>
            <a:ext cx="23034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solidFill>
                  <a:srgbClr val="0066CC"/>
                </a:solidFill>
                <a:latin typeface="Calibri" pitchFamily="34" charset="0"/>
              </a:rPr>
              <a:t>2022год</a:t>
            </a:r>
          </a:p>
        </p:txBody>
      </p:sp>
      <p:pic>
        <p:nvPicPr>
          <p:cNvPr id="133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32138" y="2754313"/>
            <a:ext cx="2592387" cy="346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572000" y="1412875"/>
            <a:ext cx="4032250" cy="5238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indent="228600" algn="ctr"/>
            <a:r>
              <a:rPr lang="ru-RU" sz="2800" b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Квест «Зарница»</a:t>
            </a:r>
            <a:endParaRPr lang="ru-RU" sz="3200" b="1" i="1">
              <a:solidFill>
                <a:srgbClr val="0066CC"/>
              </a:solidFill>
              <a:cs typeface="Times New Roman" pitchFamily="18" charset="0"/>
            </a:endParaRPr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86288" y="2781300"/>
            <a:ext cx="7591425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755650" y="1412875"/>
            <a:ext cx="3635375" cy="10779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err="1"/>
              <a:t>Квест</a:t>
            </a:r>
            <a:r>
              <a:rPr lang="ru-RU" sz="3200" b="1" dirty="0"/>
              <a:t> «Русская  береза»</a:t>
            </a:r>
          </a:p>
        </p:txBody>
      </p:sp>
      <p:pic>
        <p:nvPicPr>
          <p:cNvPr id="2253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5950" y="2781300"/>
            <a:ext cx="3779838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654300" y="1412875"/>
            <a:ext cx="4005263" cy="107791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indent="228600" algn="ctr"/>
            <a:r>
              <a:rPr lang="ru-RU" sz="3200" b="1" i="1">
                <a:solidFill>
                  <a:srgbClr val="0066CC"/>
                </a:solidFill>
                <a:cs typeface="Times New Roman" pitchFamily="18" charset="0"/>
              </a:rPr>
              <a:t>Квест</a:t>
            </a:r>
          </a:p>
          <a:p>
            <a:pPr indent="228600" algn="ctr"/>
            <a:r>
              <a:rPr lang="ru-RU" sz="3200" b="1" i="1">
                <a:solidFill>
                  <a:srgbClr val="0066CC"/>
                </a:solidFill>
                <a:cs typeface="Times New Roman" pitchFamily="18" charset="0"/>
              </a:rPr>
              <a:t>«В поисках флага»</a:t>
            </a: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75463" y="1112838"/>
            <a:ext cx="5238750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7900" y="3125788"/>
            <a:ext cx="6834188" cy="336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1963" y="836613"/>
            <a:ext cx="2066925" cy="346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54300" y="3125788"/>
            <a:ext cx="2043113" cy="340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11188" y="1196975"/>
            <a:ext cx="7345362" cy="584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indent="228600" algn="ctr"/>
            <a:r>
              <a:rPr lang="ru-RU" sz="3200" b="1" i="1">
                <a:solidFill>
                  <a:srgbClr val="0066CC"/>
                </a:solidFill>
                <a:cs typeface="Times New Roman" pitchFamily="18" charset="0"/>
              </a:rPr>
              <a:t>Квест «Символы России»</a:t>
            </a:r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6013" y="1901825"/>
            <a:ext cx="3006725" cy="226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1905000"/>
            <a:ext cx="32385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8538" y="4283075"/>
            <a:ext cx="3241675" cy="243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24438" y="4356100"/>
            <a:ext cx="305435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79388" y="1412875"/>
            <a:ext cx="8713787" cy="1446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228600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>
              <a:solidFill>
                <a:srgbClr val="111111"/>
              </a:solidFill>
              <a:latin typeface="Times New Roman"/>
              <a:ea typeface="Times New Roman"/>
              <a:cs typeface="+mn-cs"/>
            </a:endParaRPr>
          </a:p>
          <a:p>
            <a:pPr indent="228600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>
              <a:solidFill>
                <a:srgbClr val="111111"/>
              </a:solidFill>
              <a:latin typeface="Times New Roman"/>
              <a:ea typeface="Times New Roman"/>
              <a:cs typeface="+mn-cs"/>
            </a:endParaRPr>
          </a:p>
          <a:p>
            <a:pPr indent="228600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i="1" dirty="0">
              <a:solidFill>
                <a:srgbClr val="0066CC"/>
              </a:solidFill>
              <a:latin typeface="+mj-lt"/>
              <a:ea typeface="Times New Roman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188" y="1557338"/>
            <a:ext cx="7848600" cy="40925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rgbClr val="FF0000"/>
                </a:solidFill>
                <a:latin typeface="Calibri" pitchFamily="34" charset="0"/>
              </a:rPr>
              <a:t>Технология метод проектов :</a:t>
            </a:r>
          </a:p>
          <a:p>
            <a:endParaRPr lang="ru-RU">
              <a:solidFill>
                <a:srgbClr val="FF0000"/>
              </a:solidFill>
              <a:latin typeface="Calibri" pitchFamily="34" charset="0"/>
            </a:endParaRPr>
          </a:p>
          <a:p>
            <a:pPr algn="just"/>
            <a:r>
              <a:rPr lang="ru-RU" sz="2400" b="1">
                <a:solidFill>
                  <a:srgbClr val="0066CC"/>
                </a:solidFill>
                <a:latin typeface="Calibri" pitchFamily="34" charset="0"/>
              </a:rPr>
              <a:t>1. Обеспечивает развитие творческой инициативы и самостоятельности участников проекта </a:t>
            </a:r>
          </a:p>
          <a:p>
            <a:pPr algn="just"/>
            <a:endParaRPr lang="ru-RU" sz="2400" b="1">
              <a:solidFill>
                <a:srgbClr val="0066CC"/>
              </a:solidFill>
              <a:latin typeface="Calibri" pitchFamily="34" charset="0"/>
            </a:endParaRPr>
          </a:p>
          <a:p>
            <a:pPr algn="just"/>
            <a:r>
              <a:rPr lang="ru-RU" sz="2400" b="1">
                <a:solidFill>
                  <a:srgbClr val="0066CC"/>
                </a:solidFill>
                <a:latin typeface="Calibri" pitchFamily="34" charset="0"/>
              </a:rPr>
              <a:t>2. Открывает возможности для формирования собственного жизненного опыта общения с окружающим миром</a:t>
            </a:r>
          </a:p>
          <a:p>
            <a:pPr algn="just"/>
            <a:endParaRPr lang="ru-RU" sz="2400" b="1">
              <a:solidFill>
                <a:srgbClr val="0066CC"/>
              </a:solidFill>
              <a:latin typeface="Calibri" pitchFamily="34" charset="0"/>
            </a:endParaRPr>
          </a:p>
          <a:p>
            <a:pPr algn="just"/>
            <a:r>
              <a:rPr lang="ru-RU" sz="2400" b="1">
                <a:solidFill>
                  <a:srgbClr val="0066CC"/>
                </a:solidFill>
                <a:latin typeface="Calibri" pitchFamily="34" charset="0"/>
              </a:rPr>
              <a:t>3. Реализует принцип сотрудничества детей и взрослых</a:t>
            </a:r>
          </a:p>
          <a:p>
            <a:pPr algn="just"/>
            <a:endParaRPr lang="ru-RU">
              <a:solidFill>
                <a:srgbClr val="0066CC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00" y="317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827088" y="1412875"/>
            <a:ext cx="7632700" cy="5238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indent="228600" algn="ctr"/>
            <a:r>
              <a:rPr lang="ru-RU"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Проект «Мы помним!  Мы гордимся!»</a:t>
            </a: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" y="3068638"/>
            <a:ext cx="4157663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7900" y="3068638"/>
            <a:ext cx="3906838" cy="293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00" y="317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1347788"/>
            <a:ext cx="3810000" cy="285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3800" y="1484313"/>
            <a:ext cx="6550025" cy="272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1188" y="4343400"/>
            <a:ext cx="3384550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33913" y="4330700"/>
            <a:ext cx="3589337" cy="238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00" y="317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4437063"/>
            <a:ext cx="3871912" cy="218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9413" y="4437063"/>
            <a:ext cx="3708400" cy="209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4838" y="936625"/>
            <a:ext cx="1763712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89188" y="2044700"/>
            <a:ext cx="3857625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059113" y="1341438"/>
            <a:ext cx="3960812" cy="83026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/>
              <a:t>Проект «Акулина-</a:t>
            </a:r>
            <a:r>
              <a:rPr lang="ru-RU" sz="2400" dirty="0" err="1"/>
              <a:t>Гречишница</a:t>
            </a:r>
            <a:r>
              <a:rPr lang="ru-RU" sz="2400" dirty="0"/>
              <a:t>»</a:t>
            </a:r>
          </a:p>
        </p:txBody>
      </p:sp>
      <p:pic>
        <p:nvPicPr>
          <p:cNvPr id="28679" name="Picture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92950" y="1223963"/>
            <a:ext cx="4819650" cy="299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38" y="17463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116013" y="1412875"/>
            <a:ext cx="6911975" cy="584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indent="228600" algn="ctr"/>
            <a:r>
              <a:rPr lang="ru-RU" sz="3200" b="1" i="1">
                <a:solidFill>
                  <a:srgbClr val="0066CC"/>
                </a:solidFill>
                <a:cs typeface="Times New Roman" pitchFamily="18" charset="0"/>
              </a:rPr>
              <a:t>Проект «Русская балалайка»</a:t>
            </a:r>
          </a:p>
        </p:txBody>
      </p:sp>
      <p:pic>
        <p:nvPicPr>
          <p:cNvPr id="29699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1050" y="2054225"/>
            <a:ext cx="4027488" cy="227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4365625"/>
            <a:ext cx="4192587" cy="236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72225" y="3068638"/>
            <a:ext cx="6427788" cy="352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38" y="17463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094038" y="1338263"/>
            <a:ext cx="5545137" cy="46196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indent="228600" algn="ctr"/>
            <a:r>
              <a:rPr lang="ru-RU" sz="2400" b="1">
                <a:solidFill>
                  <a:srgbClr val="0066CC"/>
                </a:solidFill>
                <a:cs typeface="Times New Roman" pitchFamily="18" charset="0"/>
              </a:rPr>
              <a:t>Проект «Тайны русской рубахи»</a:t>
            </a:r>
          </a:p>
        </p:txBody>
      </p:sp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9400" y="1933575"/>
            <a:ext cx="3271838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6263" y="1614488"/>
            <a:ext cx="2070100" cy="276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13088" y="1946275"/>
            <a:ext cx="1993900" cy="267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8313" y="4616450"/>
            <a:ext cx="2828925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02300" y="4589463"/>
            <a:ext cx="1601788" cy="213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28650" y="1412875"/>
            <a:ext cx="5105400" cy="9540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indent="228600" algn="ctr"/>
            <a:r>
              <a:rPr lang="ru-RU" sz="2800" b="1" i="1">
                <a:solidFill>
                  <a:srgbClr val="0066CC"/>
                </a:solidFill>
                <a:cs typeface="Times New Roman" pitchFamily="18" charset="0"/>
              </a:rPr>
              <a:t>Квест «Там на неведомых дорожках»</a:t>
            </a:r>
          </a:p>
        </p:txBody>
      </p:sp>
      <p:pic>
        <p:nvPicPr>
          <p:cNvPr id="3174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84888" y="244475"/>
            <a:ext cx="2516187" cy="338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75100" y="3679825"/>
            <a:ext cx="3903663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5650" y="2673350"/>
            <a:ext cx="2916238" cy="392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87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79388" y="1412875"/>
            <a:ext cx="7632700" cy="1384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2286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hlink"/>
                </a:solidFill>
                <a:latin typeface="+mn-lt"/>
                <a:cs typeface="+mn-cs"/>
              </a:rPr>
              <a:t>Патриотизм является одной из важнейших составляющих общенациональной идеи Российского государства</a:t>
            </a:r>
            <a:endParaRPr lang="ru-RU" sz="3200" b="1" i="1" dirty="0">
              <a:solidFill>
                <a:srgbClr val="0066CC"/>
              </a:solidFill>
              <a:latin typeface="+mj-lt"/>
              <a:ea typeface="Times New Roman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1188" y="1412875"/>
            <a:ext cx="7812087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i="1" dirty="0">
              <a:solidFill>
                <a:srgbClr val="FF0000"/>
              </a:solidFill>
              <a:latin typeface="+mj-lt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1188" y="2997200"/>
            <a:ext cx="7705725" cy="203041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«Мы должны не просто уверенно развиваться, но и сохранить свою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национальную и духовную идентичность, не растерять себя как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нация. Быть и оставаться Россией. Быть патриотом значит не только с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уважением и любовью относиться к своей истории, а прежде всего,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служить обществу и стране»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                                                                             Президент Российской Федерации </a:t>
            </a:r>
            <a:r>
              <a:rPr lang="ru-RU" b="1" dirty="0" err="1"/>
              <a:t>В.В.Путин</a:t>
            </a:r>
            <a:endParaRPr lang="ru-RU" b="1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709613" y="1238250"/>
            <a:ext cx="4078411" cy="4619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/>
              <a:t>Интеллект -карта</a:t>
            </a:r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3160713"/>
            <a:ext cx="2544763" cy="340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44763" y="1957388"/>
            <a:ext cx="3009900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80063" y="4210050"/>
            <a:ext cx="3113087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80063" y="1268413"/>
            <a:ext cx="3024187" cy="226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84213" y="1412875"/>
            <a:ext cx="7920037" cy="44545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ru-RU" sz="2400" dirty="0">
                <a:solidFill>
                  <a:srgbClr val="0066CC"/>
                </a:solidFill>
                <a:latin typeface="+mj-lt"/>
                <a:ea typeface="Calibri"/>
                <a:cs typeface="Times New Roman"/>
              </a:rPr>
              <a:t>Внедрение в образовательный процесс новых информационных технологий наряду с другими средствами призвано: </a:t>
            </a:r>
          </a:p>
          <a:p>
            <a:pPr marL="342900" indent="-342900" algn="just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itchFamily="2" charset="2"/>
              <a:buChar char="ü"/>
              <a:defRPr/>
            </a:pPr>
            <a:r>
              <a:rPr lang="ru-RU" sz="2400" dirty="0">
                <a:solidFill>
                  <a:srgbClr val="0066CC"/>
                </a:solidFill>
                <a:latin typeface="+mj-lt"/>
                <a:ea typeface="Calibri"/>
                <a:cs typeface="Times New Roman"/>
              </a:rPr>
              <a:t>Способствовать обогащению представлений детей об окружающем мире </a:t>
            </a:r>
          </a:p>
          <a:p>
            <a:pPr marL="342900" indent="-342900" algn="just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itchFamily="2" charset="2"/>
              <a:buChar char="ü"/>
              <a:defRPr/>
            </a:pPr>
            <a:r>
              <a:rPr lang="ru-RU" sz="2400" dirty="0">
                <a:solidFill>
                  <a:srgbClr val="0066CC"/>
                </a:solidFill>
                <a:latin typeface="+mj-lt"/>
                <a:ea typeface="Calibri"/>
                <a:cs typeface="Times New Roman"/>
              </a:rPr>
              <a:t>Расширению опыта и знаний</a:t>
            </a:r>
          </a:p>
          <a:p>
            <a:pPr marL="342900" indent="-342900" algn="just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itchFamily="2" charset="2"/>
              <a:buChar char="ü"/>
              <a:defRPr/>
            </a:pPr>
            <a:r>
              <a:rPr lang="ru-RU" sz="2400" dirty="0">
                <a:solidFill>
                  <a:srgbClr val="0066CC"/>
                </a:solidFill>
                <a:latin typeface="+mj-lt"/>
                <a:ea typeface="Calibri"/>
                <a:cs typeface="Times New Roman"/>
              </a:rPr>
              <a:t>Повышению мотивации к познанию.</a:t>
            </a:r>
          </a:p>
          <a:p>
            <a:pPr algn="just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ru-RU" sz="2400" dirty="0">
                <a:solidFill>
                  <a:srgbClr val="0066CC"/>
                </a:solidFill>
                <a:latin typeface="+mj-lt"/>
                <a:ea typeface="Calibri"/>
                <a:cs typeface="Times New Roman"/>
              </a:rPr>
              <a:t>ИКТ не заменяют традиционные формы и средства приобщения детей к истории и культуре родного края, а успешно их дополняют и восполняют.</a:t>
            </a:r>
            <a:endParaRPr lang="ru-RU" dirty="0">
              <a:solidFill>
                <a:srgbClr val="0066CC"/>
              </a:solidFill>
              <a:latin typeface="+mj-lt"/>
              <a:ea typeface="Calibri"/>
              <a:cs typeface="Times New Roman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79388" y="1412875"/>
            <a:ext cx="8713787" cy="1446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228600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>
              <a:solidFill>
                <a:srgbClr val="111111"/>
              </a:solidFill>
              <a:latin typeface="Times New Roman"/>
              <a:ea typeface="Times New Roman"/>
              <a:cs typeface="+mn-cs"/>
            </a:endParaRPr>
          </a:p>
          <a:p>
            <a:pPr indent="228600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>
              <a:solidFill>
                <a:srgbClr val="111111"/>
              </a:solidFill>
              <a:latin typeface="Times New Roman"/>
              <a:ea typeface="Times New Roman"/>
              <a:cs typeface="+mn-cs"/>
            </a:endParaRPr>
          </a:p>
          <a:p>
            <a:pPr indent="228600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i="1" dirty="0">
              <a:solidFill>
                <a:srgbClr val="0066CC"/>
              </a:solidFill>
              <a:latin typeface="+mj-lt"/>
              <a:ea typeface="Times New Roman"/>
              <a:cs typeface="+mn-cs"/>
            </a:endParaRPr>
          </a:p>
        </p:txBody>
      </p:sp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6275" y="4014788"/>
            <a:ext cx="3462338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3188" y="4411663"/>
            <a:ext cx="2968625" cy="220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08625" y="1204913"/>
            <a:ext cx="2317750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4525" y="1204913"/>
            <a:ext cx="3494088" cy="262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258888" y="1125538"/>
            <a:ext cx="6769100" cy="107632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indent="228600" algn="ctr"/>
            <a:r>
              <a:rPr lang="ru-RU" sz="3200" b="1" i="1">
                <a:solidFill>
                  <a:srgbClr val="0066CC"/>
                </a:solidFill>
                <a:cs typeface="Times New Roman" pitchFamily="18" charset="0"/>
              </a:rPr>
              <a:t>Музейная педагогика</a:t>
            </a:r>
          </a:p>
          <a:p>
            <a:pPr indent="228600" algn="ctr"/>
            <a:r>
              <a:rPr lang="ru-RU" sz="3200" b="1" i="1">
                <a:solidFill>
                  <a:srgbClr val="0066CC"/>
                </a:solidFill>
                <a:cs typeface="Times New Roman" pitchFamily="18" charset="0"/>
              </a:rPr>
              <a:t>В музее Волхонщинской СОШ</a:t>
            </a:r>
          </a:p>
        </p:txBody>
      </p:sp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8888" y="4221163"/>
            <a:ext cx="5926137" cy="241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2201863"/>
            <a:ext cx="5926138" cy="241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78375" y="3971925"/>
            <a:ext cx="6284913" cy="266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357438" y="1125538"/>
            <a:ext cx="5094287" cy="4603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indent="228600" algn="ctr"/>
            <a:r>
              <a:rPr lang="ru-RU" sz="2400" b="1" i="1">
                <a:solidFill>
                  <a:srgbClr val="0066CC"/>
                </a:solidFill>
                <a:cs typeface="Times New Roman" pitchFamily="18" charset="0"/>
              </a:rPr>
              <a:t> В Плавском  краеведческом музее</a:t>
            </a:r>
          </a:p>
        </p:txBody>
      </p:sp>
      <p:pic>
        <p:nvPicPr>
          <p:cNvPr id="3686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38" y="4135438"/>
            <a:ext cx="3311525" cy="248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213" y="3933825"/>
            <a:ext cx="3600450" cy="270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24525" y="1782763"/>
            <a:ext cx="282892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4213" y="1709738"/>
            <a:ext cx="2771775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116013" y="1412875"/>
            <a:ext cx="691197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228600" algn="ctr"/>
            <a:r>
              <a:rPr lang="ru-RU" sz="3200" b="1" i="1">
                <a:solidFill>
                  <a:srgbClr val="0066CC"/>
                </a:solidFill>
                <a:latin typeface="Calibri" pitchFamily="34" charset="0"/>
                <a:cs typeface="Times New Roman" pitchFamily="18" charset="0"/>
              </a:rPr>
              <a:t>Мини-музей «Русская изба»</a:t>
            </a:r>
          </a:p>
        </p:txBody>
      </p:sp>
      <p:pic>
        <p:nvPicPr>
          <p:cNvPr id="3789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650" y="1997075"/>
            <a:ext cx="345757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9700" y="2062163"/>
            <a:ext cx="3289300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67175" y="4622800"/>
            <a:ext cx="2952750" cy="221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288" y="7938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262313" y="1042988"/>
            <a:ext cx="2371725" cy="64611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FF0000"/>
                </a:solidFill>
                <a:latin typeface="+mj-lt"/>
              </a:rPr>
              <a:t>Выставки</a:t>
            </a:r>
          </a:p>
        </p:txBody>
      </p:sp>
      <p:pic>
        <p:nvPicPr>
          <p:cNvPr id="5530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4038" y="1055688"/>
            <a:ext cx="3495675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75288" y="4111625"/>
            <a:ext cx="3609975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988" y="4111625"/>
            <a:ext cx="3695700" cy="277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3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75" y="1055688"/>
            <a:ext cx="3259138" cy="244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4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09913" y="2333625"/>
            <a:ext cx="2924175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116013" y="1412875"/>
            <a:ext cx="691197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228600" algn="ctr"/>
            <a:r>
              <a:rPr lang="ru-RU" sz="3200" b="1" i="1">
                <a:solidFill>
                  <a:srgbClr val="0066CC"/>
                </a:solidFill>
                <a:latin typeface="Calibri" pitchFamily="34" charset="0"/>
                <a:cs typeface="Times New Roman" pitchFamily="18" charset="0"/>
              </a:rPr>
              <a:t>Мини-музей «Народная Кукла»</a:t>
            </a:r>
          </a:p>
        </p:txBody>
      </p:sp>
      <p:pic>
        <p:nvPicPr>
          <p:cNvPr id="3891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71738" y="2085975"/>
            <a:ext cx="4200525" cy="194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9125" y="4103688"/>
            <a:ext cx="4159250" cy="192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3800" y="4292600"/>
            <a:ext cx="3754438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692275" y="1412875"/>
            <a:ext cx="5543550" cy="4619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indent="228600" algn="ctr"/>
            <a:r>
              <a:rPr lang="ru-RU" sz="2400" b="1" i="1">
                <a:solidFill>
                  <a:srgbClr val="0066CC"/>
                </a:solidFill>
                <a:cs typeface="Times New Roman" pitchFamily="18" charset="0"/>
              </a:rPr>
              <a:t>Мини-музей «Дорогой памяти</a:t>
            </a:r>
          </a:p>
        </p:txBody>
      </p:sp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13150" y="2241550"/>
            <a:ext cx="3046413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7838" y="2152650"/>
            <a:ext cx="3130550" cy="235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1525" y="4705350"/>
            <a:ext cx="2543175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79788" y="4570413"/>
            <a:ext cx="2533650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29400" y="1874838"/>
            <a:ext cx="2447925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4014788"/>
            <a:ext cx="3787775" cy="284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60938" y="4217988"/>
            <a:ext cx="3211512" cy="237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26175" y="1196975"/>
            <a:ext cx="2160588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46149" y="1519237"/>
            <a:ext cx="297497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87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79388" y="1412875"/>
            <a:ext cx="8713787" cy="1446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228600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>
              <a:solidFill>
                <a:srgbClr val="111111"/>
              </a:solidFill>
              <a:latin typeface="Times New Roman"/>
              <a:ea typeface="Times New Roman"/>
              <a:cs typeface="+mn-cs"/>
            </a:endParaRPr>
          </a:p>
          <a:p>
            <a:pPr indent="228600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>
              <a:solidFill>
                <a:srgbClr val="111111"/>
              </a:solidFill>
              <a:latin typeface="Times New Roman"/>
              <a:ea typeface="Times New Roman"/>
              <a:cs typeface="+mn-cs"/>
            </a:endParaRPr>
          </a:p>
          <a:p>
            <a:pPr indent="228600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i="1" dirty="0">
              <a:solidFill>
                <a:srgbClr val="0066CC"/>
              </a:solidFill>
              <a:latin typeface="+mj-lt"/>
              <a:ea typeface="Times New Roman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1188" y="1412875"/>
            <a:ext cx="7812087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solidFill>
                  <a:srgbClr val="FF0000"/>
                </a:solidFill>
                <a:latin typeface="+mj-lt"/>
                <a:cs typeface="+mn-cs"/>
              </a:rPr>
              <a:t>«…мы должны строить свое будущее на прочном фундаменте.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solidFill>
                  <a:srgbClr val="FF0000"/>
                </a:solidFill>
                <a:latin typeface="+mj-lt"/>
                <a:cs typeface="+mn-cs"/>
              </a:rPr>
              <a:t>И такой фундамент – это патриотизм…»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solidFill>
                  <a:srgbClr val="FF0000"/>
                </a:solidFill>
                <a:latin typeface="+mj-lt"/>
                <a:cs typeface="+mn-cs"/>
              </a:rPr>
              <a:t>Владимир Путин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1188" y="2654300"/>
            <a:ext cx="7723187" cy="3048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0066CC"/>
                </a:solidFill>
                <a:latin typeface="+mj-lt"/>
                <a:cs typeface="+mn-cs"/>
              </a:rPr>
              <a:t>Инновационные технологии – это система методов, способов, приёмов обучения, воспитательных средств, направленных на достижение позитивного результата за счёт динамичных изменений в личностном развитии ребёнка. 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288" y="7938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258888" y="981075"/>
            <a:ext cx="6524625" cy="64611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Мини-музей</a:t>
            </a:r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«Русская рубаха»</a:t>
            </a:r>
          </a:p>
        </p:txBody>
      </p:sp>
      <p:pic>
        <p:nvPicPr>
          <p:cNvPr id="4198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00338" y="1776413"/>
            <a:ext cx="3125787" cy="233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02225" y="4111625"/>
            <a:ext cx="3389313" cy="251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7088" y="4076700"/>
            <a:ext cx="3313112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116013" y="1412875"/>
            <a:ext cx="6911975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228600" algn="ctr"/>
            <a:r>
              <a:rPr lang="ru-RU" sz="3200" b="1" i="1">
                <a:solidFill>
                  <a:srgbClr val="0066CC"/>
                </a:solidFill>
                <a:latin typeface="Calibri" pitchFamily="34" charset="0"/>
                <a:cs typeface="Times New Roman" pitchFamily="18" charset="0"/>
              </a:rPr>
              <a:t>Социальные акции</a:t>
            </a:r>
          </a:p>
          <a:p>
            <a:pPr indent="228600" algn="ctr"/>
            <a:r>
              <a:rPr lang="ru-RU" sz="3200" b="1" i="1">
                <a:solidFill>
                  <a:srgbClr val="0066CC"/>
                </a:solidFill>
                <a:latin typeface="Calibri" pitchFamily="34" charset="0"/>
                <a:cs typeface="Times New Roman" pitchFamily="18" charset="0"/>
              </a:rPr>
              <a:t> «Голубь Мира»</a:t>
            </a:r>
          </a:p>
        </p:txBody>
      </p:sp>
      <p:pic>
        <p:nvPicPr>
          <p:cNvPr id="4301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" y="2600325"/>
            <a:ext cx="8391525" cy="331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51425" y="2708275"/>
            <a:ext cx="4125913" cy="309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042988" y="1052513"/>
            <a:ext cx="3889375" cy="83185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indent="228600" algn="ctr"/>
            <a:r>
              <a:rPr lang="ru-RU" sz="2400" b="1">
                <a:solidFill>
                  <a:srgbClr val="0066CC"/>
                </a:solidFill>
                <a:cs typeface="Times New Roman" pitchFamily="18" charset="0"/>
              </a:rPr>
              <a:t>Акция </a:t>
            </a:r>
          </a:p>
          <a:p>
            <a:pPr indent="228600" algn="ctr"/>
            <a:r>
              <a:rPr lang="ru-RU" sz="2400" b="1">
                <a:solidFill>
                  <a:srgbClr val="0066CC"/>
                </a:solidFill>
                <a:cs typeface="Times New Roman" pitchFamily="18" charset="0"/>
              </a:rPr>
              <a:t>«Бессмертный полк»</a:t>
            </a:r>
          </a:p>
        </p:txBody>
      </p:sp>
      <p:pic>
        <p:nvPicPr>
          <p:cNvPr id="44035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7875" y="1884363"/>
            <a:ext cx="3073400" cy="231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5325" y="4292600"/>
            <a:ext cx="3240088" cy="243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92725" y="2257425"/>
            <a:ext cx="3306763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5508625" y="1196975"/>
            <a:ext cx="3090863" cy="9540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Акция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 «Памятные даты»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682625" y="1341438"/>
            <a:ext cx="7634288" cy="83026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indent="2286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/>
              <a:t>Акция «Именное дерево ветерана войны </a:t>
            </a:r>
            <a:r>
              <a:rPr lang="ru-RU" sz="2400" dirty="0" err="1"/>
              <a:t>Вахутиной</a:t>
            </a:r>
            <a:r>
              <a:rPr lang="ru-RU" sz="2400" dirty="0"/>
              <a:t> Екатерины </a:t>
            </a:r>
            <a:r>
              <a:rPr lang="ru-RU" sz="2400" dirty="0" err="1"/>
              <a:t>Арсентьевны</a:t>
            </a:r>
            <a:r>
              <a:rPr lang="ru-RU" sz="2400" dirty="0"/>
              <a:t>»</a:t>
            </a:r>
          </a:p>
        </p:txBody>
      </p:sp>
      <p:pic>
        <p:nvPicPr>
          <p:cNvPr id="4505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2571750"/>
            <a:ext cx="5926138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4221163"/>
            <a:ext cx="322580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02275" y="2154238"/>
            <a:ext cx="2895600" cy="203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971550" y="1258888"/>
            <a:ext cx="7632700" cy="5238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indent="228600" algn="ctr"/>
            <a:r>
              <a:rPr lang="ru-RU" sz="2800" b="1">
                <a:solidFill>
                  <a:srgbClr val="FF0000"/>
                </a:solidFill>
                <a:cs typeface="Times New Roman" pitchFamily="18" charset="0"/>
              </a:rPr>
              <a:t>Акция «Покормите птиц  зимой</a:t>
            </a:r>
            <a:r>
              <a:rPr lang="ru-RU" sz="2800" b="1" i="1">
                <a:solidFill>
                  <a:srgbClr val="FF0000"/>
                </a:solidFill>
                <a:cs typeface="Times New Roman" pitchFamily="18" charset="0"/>
              </a:rPr>
              <a:t>»</a:t>
            </a:r>
          </a:p>
        </p:txBody>
      </p:sp>
      <p:pic>
        <p:nvPicPr>
          <p:cNvPr id="4608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24525" y="4527550"/>
            <a:ext cx="2859088" cy="214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25788" y="4645025"/>
            <a:ext cx="2428875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1844675"/>
            <a:ext cx="3457575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5288" y="4400550"/>
            <a:ext cx="2730500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7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71550" y="1973263"/>
            <a:ext cx="3133725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971550" y="1258888"/>
            <a:ext cx="7632700" cy="52863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indent="228600" algn="ctr"/>
            <a:r>
              <a:rPr lang="ru-RU" sz="2800" b="1">
                <a:solidFill>
                  <a:srgbClr val="FF0000"/>
                </a:solidFill>
                <a:cs typeface="Times New Roman" pitchFamily="18" charset="0"/>
              </a:rPr>
              <a:t>Акция «</a:t>
            </a:r>
            <a:r>
              <a:rPr lang="ru-RU" sz="2800" b="1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Сбереги дерево</a:t>
            </a:r>
            <a:r>
              <a:rPr lang="ru-RU" sz="2800" b="1" i="1">
                <a:solidFill>
                  <a:srgbClr val="FF0000"/>
                </a:solidFill>
                <a:cs typeface="Times New Roman" pitchFamily="18" charset="0"/>
              </a:rPr>
              <a:t>»</a:t>
            </a:r>
          </a:p>
        </p:txBody>
      </p:sp>
      <p:pic>
        <p:nvPicPr>
          <p:cNvPr id="54281" name="Picture 9" descr="IMG_895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1913" y="2420938"/>
            <a:ext cx="2881312" cy="374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2" name="Picture 10" descr="IMG_895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3800" y="2565400"/>
            <a:ext cx="295275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288" y="7938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547813" y="1125538"/>
            <a:ext cx="6840537" cy="4603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 err="1">
                <a:solidFill>
                  <a:srgbClr val="0066CC"/>
                </a:solidFill>
              </a:rPr>
              <a:t>Триз</a:t>
            </a:r>
            <a:r>
              <a:rPr lang="ru-RU" sz="2400" b="1" i="1" dirty="0">
                <a:solidFill>
                  <a:srgbClr val="0066CC"/>
                </a:solidFill>
              </a:rPr>
              <a:t>-технологии</a:t>
            </a:r>
          </a:p>
        </p:txBody>
      </p:sp>
      <p:pic>
        <p:nvPicPr>
          <p:cNvPr id="4813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4465638"/>
            <a:ext cx="3487737" cy="196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41963" y="1709738"/>
            <a:ext cx="2990850" cy="219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1666875"/>
            <a:ext cx="3236913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27575" y="3962400"/>
            <a:ext cx="2012950" cy="268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5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82988" y="1709738"/>
            <a:ext cx="1811337" cy="241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288" y="7938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403350" y="1125538"/>
            <a:ext cx="6840538" cy="52863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66CC"/>
                </a:solidFill>
                <a:cs typeface="Arial" charset="0"/>
              </a:rPr>
              <a:t>Метод макетирования</a:t>
            </a:r>
            <a:r>
              <a:rPr lang="ru-RU" sz="2800" b="1" i="1" dirty="0" smtClean="0">
                <a:solidFill>
                  <a:srgbClr val="0066CC"/>
                </a:solidFill>
                <a:cs typeface="Arial" charset="0"/>
              </a:rPr>
              <a:t> </a:t>
            </a:r>
            <a:endParaRPr lang="ru-RU" sz="2800" b="1" i="1" dirty="0">
              <a:solidFill>
                <a:srgbClr val="0066CC"/>
              </a:solidFill>
              <a:cs typeface="Arial" charset="0"/>
            </a:endParaRPr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24525" y="4097338"/>
            <a:ext cx="3255963" cy="244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1813" y="4389438"/>
            <a:ext cx="3319462" cy="246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4850" y="1865313"/>
            <a:ext cx="297497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67175" y="1736725"/>
            <a:ext cx="2017713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476375" y="1592263"/>
            <a:ext cx="5832475" cy="64611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/>
              <a:t>Результативность опыта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42988" y="2349500"/>
            <a:ext cx="7489825" cy="369252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Разработана и внедрена в практику современная модель организации работы по патриотическому воспитанию.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Разработаны и апробированы современные формы, технологии, направленные на патриотическое воспитание дошкольников (акции, </a:t>
            </a:r>
            <a:r>
              <a:rPr lang="ru-RU" dirty="0" err="1"/>
              <a:t>квест</a:t>
            </a:r>
            <a:r>
              <a:rPr lang="ru-RU" dirty="0"/>
              <a:t>-игры, досуговые мероприятия, проектная деятельность, массовые мероприятия с родителями, ТРИЗ-технологии).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Разработано перспективное планирование по патриотическому воспитанию для старшей разновозрастной группы.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Обогащена развивающая предметно-пространственная среда группы.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Подготовлены методические консультативные материалы по работе с семьей.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Разработан план работы с родителями по формированию основ патриотического воспитания дошкольников.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87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258888" y="1341438"/>
            <a:ext cx="5451475" cy="3683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Самооценка обобщенного опыта работы:</a:t>
            </a:r>
          </a:p>
        </p:txBody>
      </p:sp>
      <p:sp>
        <p:nvSpPr>
          <p:cNvPr id="51203" name="Прямоугольник 3"/>
          <p:cNvSpPr>
            <a:spLocks noChangeArrowheads="1"/>
          </p:cNvSpPr>
          <p:nvPr/>
        </p:nvSpPr>
        <p:spPr bwMode="auto">
          <a:xfrm>
            <a:off x="755650" y="2060575"/>
            <a:ext cx="7561263" cy="42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latin typeface="Calibri" pitchFamily="34" charset="0"/>
              </a:rPr>
              <a:t>Теоретическая обоснованность опыта:</a:t>
            </a:r>
          </a:p>
          <a:p>
            <a:r>
              <a:rPr lang="ru-RU" sz="1600">
                <a:latin typeface="Calibri" pitchFamily="34" charset="0"/>
              </a:rPr>
              <a:t>Актуальность (необходимость внедрения опыта): приобщение детей к социокультурным нормам, традициям семьи, общества и государства; учет этнокультурной ситуации развития детей.</a:t>
            </a:r>
          </a:p>
          <a:p>
            <a:r>
              <a:rPr lang="ru-RU" sz="1600">
                <a:latin typeface="Calibri" pitchFamily="34" charset="0"/>
              </a:rPr>
              <a:t>Новизна (оригинальность инновационных подходов): использование современных форм и методов гражданско-патриотического  воспитания (проекты, ИКТ, квест-игры, моделирование, ТРИЗ-технологии, акции)</a:t>
            </a:r>
          </a:p>
          <a:p>
            <a:r>
              <a:rPr lang="ru-RU" sz="1600">
                <a:latin typeface="Calibri" pitchFamily="34" charset="0"/>
              </a:rPr>
              <a:t>Практическая значимость:</a:t>
            </a:r>
          </a:p>
          <a:p>
            <a:r>
              <a:rPr lang="ru-RU" sz="1600">
                <a:latin typeface="Calibri" pitchFamily="34" charset="0"/>
              </a:rPr>
              <a:t>Используется интегрированный подход к работе с детьми на основе их социализации через призму этнокультурного компонента региона, что способствует целостному восприятию мира.</a:t>
            </a:r>
          </a:p>
          <a:p>
            <a:r>
              <a:rPr lang="ru-RU" sz="1600">
                <a:latin typeface="Calibri" pitchFamily="34" charset="0"/>
              </a:rPr>
              <a:t>Целостность педагогического процесса, обеспечивающая единство воспитания, обучения и развития.</a:t>
            </a:r>
          </a:p>
          <a:p>
            <a:r>
              <a:rPr lang="ru-RU" sz="1600">
                <a:latin typeface="Calibri" pitchFamily="34" charset="0"/>
              </a:rPr>
              <a:t>Полнота охвата материала, предусматривающая вхождение детей во все доступные им миры (от мира семьи до мира Родины) в процессе освоения всех видов детской деятельности, познания культуры.</a:t>
            </a:r>
          </a:p>
          <a:p>
            <a:r>
              <a:rPr lang="ru-RU" sz="1600">
                <a:latin typeface="Calibri" pitchFamily="34" charset="0"/>
              </a:rPr>
              <a:t>Единство мировой и национальной культуры.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87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11188" y="1412875"/>
            <a:ext cx="8064500" cy="464661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indent="228600" algn="ctr"/>
            <a:r>
              <a:rPr lang="ru-RU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Актуальность</a:t>
            </a:r>
          </a:p>
          <a:p>
            <a:pPr indent="228600" algn="ctr"/>
            <a:r>
              <a:rPr lang="ru-RU" sz="2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Модернизация  и инновационное развитие – единственный путь, который позволит России стать конкурентным обществом в мире 21 –века, обеспечить достойную жизнь всем нашим гражданам.</a:t>
            </a:r>
          </a:p>
          <a:p>
            <a:pPr indent="228600" algn="ctr"/>
            <a:r>
              <a:rPr lang="ru-RU" sz="2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условиях решения этих стратегических задач важнейшими качествами личности становятся инициативность, способность творчески мыслить и находить нестандартные решения, готовность обучаться в течение всей жизни. Все  эти навыки формируются с детства.</a:t>
            </a:r>
          </a:p>
          <a:p>
            <a:pPr indent="228600" algn="ctr"/>
            <a:endParaRPr lang="ru-RU" sz="24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1188" y="1412875"/>
            <a:ext cx="7812087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i="1" dirty="0">
              <a:solidFill>
                <a:srgbClr val="FF0000"/>
              </a:solidFill>
              <a:latin typeface="+mj-lt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1188" y="2654300"/>
            <a:ext cx="7723187" cy="5857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dirty="0">
              <a:solidFill>
                <a:srgbClr val="0066CC"/>
              </a:solidFill>
              <a:latin typeface="+mj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288" y="7938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827088" y="1412875"/>
            <a:ext cx="7416800" cy="50165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/>
              <a:t>влияние реализации опыта на становление профессиональной компетентности педагогов образовательной организации: повышение компетентности в вопросах патриотического воспитания, возможность поделиться опытом использования разнообразных форм деятельности в целях повышения эффективности педагогического процесса, установление тесного контакта между педагогами.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/>
              <a:t>влияние опыта на развитие системы образования в городе: участие в общественной жизни поселка (участие в акциях, выступлениях, концертах, пробуждение у детей любви к родному краю.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/>
              <a:t>Технологичность: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/>
              <a:t>соответствие диагностического инструментария теме опыта: соответствует.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/>
              <a:t>описание структуры, форм, средств реализации опыта:  проекты, конкурсы, беседы, оформление выставок рисунков и плакатов, дидактические, сюжетно-ролевые, подвижные игры,  физкультурные досуги, спортивные развлечения, экскурсии, конкурсы, чтение художественной литературы.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/>
              <a:t>фиксация результатов реализации опыта: положительная динамика результатов диагностики.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/>
              <a:t>Востребованность: выступления на педсоветах по темам: «Патриотическое воспитание дошкольников», «Взаимодействие с родителями по воспитанию личностных качеств дошкольников средствами  патриотического воспитания», «</a:t>
            </a:r>
            <a:r>
              <a:rPr lang="ru-RU" sz="1600" dirty="0" err="1"/>
              <a:t>Квест</a:t>
            </a:r>
            <a:r>
              <a:rPr lang="ru-RU" sz="1600" dirty="0"/>
              <a:t>-игры патриотического содержания».</a:t>
            </a: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288" y="7938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116013" y="2047875"/>
            <a:ext cx="7127875" cy="193992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i="1" dirty="0">
                <a:solidFill>
                  <a:srgbClr val="0066CC"/>
                </a:solidFill>
              </a:rPr>
              <a:t>Спасибо за внимание!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15900" y="1382713"/>
            <a:ext cx="8712200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2286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accent2"/>
                </a:solidFill>
                <a:latin typeface="+mn-lt"/>
                <a:cs typeface="+mn-cs"/>
              </a:rPr>
              <a:t>Цель опыта</a:t>
            </a:r>
            <a:endParaRPr lang="ru-RU" sz="3200" b="1" i="1" dirty="0">
              <a:solidFill>
                <a:srgbClr val="0066CC"/>
              </a:solidFill>
              <a:latin typeface="+mj-lt"/>
              <a:ea typeface="Times New Roman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 flipH="1" flipV="1">
            <a:off x="8893175" y="1268413"/>
            <a:ext cx="44450" cy="1444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b="1" i="1" dirty="0">
              <a:solidFill>
                <a:srgbClr val="FF0000"/>
              </a:solidFill>
              <a:latin typeface="+mj-lt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0388" y="3068638"/>
            <a:ext cx="795655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057400" lvl="4" indent="-228600">
              <a:buFontTx/>
              <a:buAutoNum type="arabicPeriod"/>
            </a:pPr>
            <a:endParaRPr lang="ru-RU" sz="2400" b="1">
              <a:solidFill>
                <a:srgbClr val="0066CC"/>
              </a:solidFill>
              <a:latin typeface="Calibr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60388" y="2090738"/>
            <a:ext cx="4443412" cy="353853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0070C0"/>
                </a:solidFill>
              </a:rPr>
              <a:t>Воспитание личности с активной жизненной</a:t>
            </a:r>
            <a:endParaRPr lang="ru-RU" sz="2800" b="1" dirty="0">
              <a:solidFill>
                <a:srgbClr val="0070C0"/>
              </a:solidFill>
              <a:latin typeface="Arial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0070C0"/>
                </a:solidFill>
              </a:rPr>
              <a:t>позицией и творческим потенциалом,</a:t>
            </a:r>
            <a:r>
              <a:rPr lang="ru-RU" sz="2800" b="1" dirty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ru-RU" sz="2800" b="1" dirty="0">
                <a:solidFill>
                  <a:srgbClr val="0070C0"/>
                </a:solidFill>
              </a:rPr>
              <a:t>способной к самосовершенствованию и гармоничному взаимодействию с другими людьми. </a:t>
            </a:r>
          </a:p>
        </p:txBody>
      </p:sp>
      <p:pic>
        <p:nvPicPr>
          <p:cNvPr id="174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38700" y="1270000"/>
            <a:ext cx="3873500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15900" y="1382713"/>
            <a:ext cx="87122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2286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hlink"/>
                </a:solidFill>
                <a:latin typeface="+mn-lt"/>
                <a:cs typeface="+mn-cs"/>
              </a:rPr>
              <a:t>Задачи опыта</a:t>
            </a:r>
            <a:endParaRPr lang="ru-RU" sz="3200" b="1" i="1" dirty="0">
              <a:solidFill>
                <a:srgbClr val="0066CC"/>
              </a:solidFill>
              <a:latin typeface="+mj-lt"/>
              <a:ea typeface="Times New Roman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 flipH="1" flipV="1">
            <a:off x="8893175" y="1268413"/>
            <a:ext cx="44450" cy="1444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b="1" i="1" dirty="0">
              <a:solidFill>
                <a:srgbClr val="FF0000"/>
              </a:solidFill>
              <a:latin typeface="+mj-lt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0388" y="3068638"/>
            <a:ext cx="795655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057400" lvl="4" indent="-228600">
              <a:buFontTx/>
              <a:buAutoNum type="arabicPeriod"/>
            </a:pPr>
            <a:endParaRPr lang="ru-RU" sz="2400" b="1">
              <a:solidFill>
                <a:srgbClr val="0066CC"/>
              </a:solidFill>
              <a:latin typeface="Calibri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00175" y="1844675"/>
            <a:ext cx="6911975" cy="45243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1. Развивающие: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Развивать детскую самостоятельность и ответственность, сотворчество ребят и взрослых, коммуникативные способности, познавательные и творческие навыки.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2. Воспитывающие: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Воспитывать любовь и гордость за свою Родину, интерес к истории страны, русской народной культуре, нравственные качества ребенка, способность к принятию собственных решений, опираясь на свои знания и     умения в различных видах деятельности.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3. Образовательные: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Актуализировать знания детей о России, народной культуре, истории страны.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Развивать поисковую деятельность, интеллектуальную инициативу.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 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 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Box 1"/>
          <p:cNvSpPr txBox="1">
            <a:spLocks noChangeArrowheads="1"/>
          </p:cNvSpPr>
          <p:nvPr/>
        </p:nvSpPr>
        <p:spPr bwMode="auto">
          <a:xfrm>
            <a:off x="2484438" y="1268413"/>
            <a:ext cx="61198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000" b="1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>
                <a:latin typeface="Times New Roman" pitchFamily="18" charset="0"/>
                <a:cs typeface="Times New Roman" pitchFamily="18" charset="0"/>
              </a:rPr>
              <a:t>- </a:t>
            </a:r>
          </a:p>
        </p:txBody>
      </p:sp>
      <p:pic>
        <p:nvPicPr>
          <p:cNvPr id="19458" name="Picture 48" descr="C:\Users\дом\Downloads\screen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6988" y="0"/>
            <a:ext cx="9248776" cy="693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Овал 3"/>
          <p:cNvSpPr/>
          <p:nvPr/>
        </p:nvSpPr>
        <p:spPr>
          <a:xfrm>
            <a:off x="3059113" y="2565400"/>
            <a:ext cx="2808287" cy="25939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84213" y="2420938"/>
            <a:ext cx="1871662" cy="144145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err="1">
                <a:solidFill>
                  <a:schemeClr val="tx2">
                    <a:lumMod val="75000"/>
                  </a:schemeClr>
                </a:solidFill>
              </a:rPr>
              <a:t>Квест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-игра</a:t>
            </a:r>
          </a:p>
        </p:txBody>
      </p:sp>
      <p:sp>
        <p:nvSpPr>
          <p:cNvPr id="6" name="Блок-схема: процесс 5"/>
          <p:cNvSpPr/>
          <p:nvPr/>
        </p:nvSpPr>
        <p:spPr>
          <a:xfrm>
            <a:off x="2484438" y="576263"/>
            <a:ext cx="1893887" cy="1158875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ИКТ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516688" y="2420938"/>
            <a:ext cx="1943100" cy="144145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Проектные технологии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099175" y="4846638"/>
            <a:ext cx="2190750" cy="127635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Музейная педагогика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27088" y="4849813"/>
            <a:ext cx="2016125" cy="12731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Социальные акции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254375" y="3217863"/>
            <a:ext cx="2565400" cy="8302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Инновационные технологии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867400" y="576263"/>
            <a:ext cx="2089150" cy="11588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b="1">
                <a:solidFill>
                  <a:srgbClr val="17375E"/>
                </a:solidFill>
                <a:latin typeface="Arial" charset="0"/>
                <a:cs typeface="Arial" charset="0"/>
              </a:rPr>
              <a:t>Метод и</a:t>
            </a:r>
            <a:r>
              <a:rPr lang="ru-RU" b="1">
                <a:solidFill>
                  <a:srgbClr val="17375E"/>
                </a:solidFill>
                <a:cs typeface="Arial" charset="0"/>
              </a:rPr>
              <a:t>нтеллект-карт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492500" y="5484813"/>
            <a:ext cx="2232025" cy="914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b="1">
                <a:solidFill>
                  <a:srgbClr val="10253F"/>
                </a:solidFill>
                <a:cs typeface="Arial" charset="0"/>
              </a:rPr>
              <a:t>М</a:t>
            </a:r>
            <a:r>
              <a:rPr lang="ru-RU" b="1">
                <a:solidFill>
                  <a:srgbClr val="10253F"/>
                </a:solidFill>
                <a:latin typeface="Arial" charset="0"/>
                <a:cs typeface="Arial" charset="0"/>
              </a:rPr>
              <a:t>акет</a:t>
            </a:r>
            <a:r>
              <a:rPr lang="ru-RU" b="1">
                <a:solidFill>
                  <a:srgbClr val="10253F"/>
                </a:solidFill>
                <a:cs typeface="Arial" charset="0"/>
              </a:rPr>
              <a:t>ирование 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79388" y="1412875"/>
            <a:ext cx="8713787" cy="1446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228600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>
              <a:solidFill>
                <a:srgbClr val="111111"/>
              </a:solidFill>
              <a:latin typeface="Times New Roman"/>
              <a:ea typeface="Times New Roman"/>
              <a:cs typeface="+mn-cs"/>
            </a:endParaRPr>
          </a:p>
          <a:p>
            <a:pPr indent="228600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>
              <a:solidFill>
                <a:srgbClr val="111111"/>
              </a:solidFill>
              <a:latin typeface="Times New Roman"/>
              <a:ea typeface="Times New Roman"/>
              <a:cs typeface="+mn-cs"/>
            </a:endParaRPr>
          </a:p>
          <a:p>
            <a:pPr indent="228600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i="1" dirty="0">
              <a:solidFill>
                <a:srgbClr val="0066CC"/>
              </a:solidFill>
              <a:latin typeface="+mj-lt"/>
              <a:ea typeface="Times New Roman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4213" y="1268413"/>
            <a:ext cx="7848600" cy="165576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err="1">
                <a:solidFill>
                  <a:srgbClr val="0066CC"/>
                </a:solidFill>
                <a:latin typeface="+mj-lt"/>
              </a:rPr>
              <a:t>Квест</a:t>
            </a:r>
            <a:r>
              <a:rPr lang="ru-RU" b="1" dirty="0">
                <a:solidFill>
                  <a:srgbClr val="0066CC"/>
                </a:solidFill>
                <a:latin typeface="+mj-lt"/>
              </a:rPr>
              <a:t>-игры одно из интересных средств, направленных на самовоспитание и саморазвитие ребенка как личности творческой, физически здоровой, с активной познавательной позицией</a:t>
            </a:r>
            <a:r>
              <a:rPr lang="ru-RU" sz="2400" b="1" dirty="0">
                <a:solidFill>
                  <a:srgbClr val="0066CC"/>
                </a:solidFill>
                <a:latin typeface="+mj-lt"/>
              </a:rPr>
              <a:t>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err="1">
                <a:solidFill>
                  <a:srgbClr val="0066CC"/>
                </a:solidFill>
                <a:latin typeface="+mj-lt"/>
              </a:rPr>
              <a:t>Квест</a:t>
            </a:r>
            <a:r>
              <a:rPr lang="ru-RU" sz="2400" b="1" dirty="0">
                <a:solidFill>
                  <a:srgbClr val="0066CC"/>
                </a:solidFill>
                <a:latin typeface="+mj-lt"/>
              </a:rPr>
              <a:t> «В поисках письма ветеранов»</a:t>
            </a:r>
          </a:p>
        </p:txBody>
      </p:sp>
      <p:pic>
        <p:nvPicPr>
          <p:cNvPr id="2048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80409" y="3202066"/>
            <a:ext cx="5452404" cy="3277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016872"/>
            <a:ext cx="2088232" cy="3462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79388" y="1412875"/>
            <a:ext cx="8713787" cy="1446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228600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>
              <a:solidFill>
                <a:srgbClr val="111111"/>
              </a:solidFill>
              <a:latin typeface="Times New Roman"/>
              <a:ea typeface="Times New Roman"/>
              <a:cs typeface="+mn-cs"/>
            </a:endParaRPr>
          </a:p>
          <a:p>
            <a:pPr indent="228600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>
              <a:solidFill>
                <a:srgbClr val="111111"/>
              </a:solidFill>
              <a:latin typeface="Times New Roman"/>
              <a:ea typeface="Times New Roman"/>
              <a:cs typeface="+mn-cs"/>
            </a:endParaRPr>
          </a:p>
          <a:p>
            <a:pPr indent="228600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i="1" dirty="0">
              <a:solidFill>
                <a:srgbClr val="0066CC"/>
              </a:solidFill>
              <a:latin typeface="+mj-lt"/>
              <a:ea typeface="Times New Roman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188" y="1412875"/>
            <a:ext cx="7848600" cy="46196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err="1">
                <a:solidFill>
                  <a:srgbClr val="0066CC"/>
                </a:solidFill>
                <a:latin typeface="+mj-lt"/>
              </a:rPr>
              <a:t>Квест</a:t>
            </a:r>
            <a:r>
              <a:rPr lang="ru-RU" sz="2400" b="1" dirty="0">
                <a:solidFill>
                  <a:srgbClr val="0066CC"/>
                </a:solidFill>
                <a:latin typeface="+mj-lt"/>
              </a:rPr>
              <a:t> «День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памяти и скорби»</a:t>
            </a:r>
            <a:endParaRPr lang="ru-RU" sz="2400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2275" y="2033588"/>
            <a:ext cx="272415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40425" y="2173288"/>
            <a:ext cx="263525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0" y="2128838"/>
            <a:ext cx="2667000" cy="443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621</TotalTime>
  <Words>968</Words>
  <Application>Microsoft Office PowerPoint</Application>
  <PresentationFormat>Экран (4:3)</PresentationFormat>
  <Paragraphs>118</Paragraphs>
  <Slides>41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Krokoz™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общий</dc:creator>
  <cp:lastModifiedBy>Пользователь</cp:lastModifiedBy>
  <cp:revision>57</cp:revision>
  <dcterms:created xsi:type="dcterms:W3CDTF">2021-10-27T11:06:42Z</dcterms:created>
  <dcterms:modified xsi:type="dcterms:W3CDTF">2022-08-19T08:42:06Z</dcterms:modified>
</cp:coreProperties>
</file>